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sldIdLst>
    <p:sldId id="276" r:id="rId2"/>
    <p:sldId id="256" r:id="rId3"/>
    <p:sldId id="278" r:id="rId4"/>
    <p:sldId id="326" r:id="rId5"/>
    <p:sldId id="351" r:id="rId6"/>
    <p:sldId id="353" r:id="rId7"/>
    <p:sldId id="345" r:id="rId8"/>
    <p:sldId id="354" r:id="rId9"/>
    <p:sldId id="271" r:id="rId10"/>
    <p:sldId id="352" r:id="rId11"/>
    <p:sldId id="31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FF00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3" autoAdjust="0"/>
    <p:restoredTop sz="96357" autoAdjust="0"/>
  </p:normalViewPr>
  <p:slideViewPr>
    <p:cSldViewPr snapToGrid="0">
      <p:cViewPr varScale="1">
        <p:scale>
          <a:sx n="112" d="100"/>
          <a:sy n="112" d="100"/>
        </p:scale>
        <p:origin x="4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06/04/2022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B65C95-2821-4BFC-A81B-9C75DF1D2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2" y="388855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3819" y="3417781"/>
            <a:ext cx="54480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We have an final assignment instead! </a:t>
            </a:r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11" y="3225378"/>
            <a:ext cx="5301953" cy="30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58" y="3476358"/>
            <a:ext cx="4931700" cy="27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799" y="2234175"/>
            <a:ext cx="64384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</a:t>
            </a:r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6: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What is </a:t>
            </a:r>
            <a:r>
              <a:rPr lang="en-IE" sz="2400" b="1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DataFrames.jl</a:t>
            </a:r>
            <a:r>
              <a:rPr lang="en-IE" sz="24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DataFrames</a:t>
            </a:r>
            <a:r>
              <a:rPr lang="en-IE" sz="24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101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/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Data Visualization</a:t>
            </a: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0" y="75302"/>
            <a:ext cx="943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Relationship to </a:t>
            </a:r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R </a:t>
            </a:r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&amp; </a:t>
            </a:r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Pandas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3734826" y="906328"/>
            <a:ext cx="84147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DataFrames.jl</a:t>
            </a:r>
            <a:r>
              <a:rPr lang="en-IE" sz="22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is a package for manipulating and analysing data.</a:t>
            </a:r>
          </a:p>
          <a:p>
            <a:endParaRPr lang="en-IE" sz="22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 is basically Microsoft Excel on steroids...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When you want to work with tabular data of different types (numbers and text), you’ll use </a:t>
            </a:r>
            <a:r>
              <a:rPr lang="en-IE" sz="22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DataFrames</a:t>
            </a:r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4F2095-9889-48AF-9BF4-DA6F2898B46D}"/>
              </a:ext>
            </a:extLst>
          </p:cNvPr>
          <p:cNvSpPr txBox="1"/>
          <p:nvPr/>
        </p:nvSpPr>
        <p:spPr>
          <a:xfrm>
            <a:off x="268448" y="3865416"/>
            <a:ext cx="7673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The tools provided with </a:t>
            </a:r>
            <a:r>
              <a:rPr lang="en-IE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DataFrames.jl</a:t>
            </a:r>
            <a:r>
              <a:rPr lang="en-IE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resemble those provided by other ecosystems like R and Pandas. 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128E6-6080-45C9-B3A9-E82DEA869425}"/>
              </a:ext>
            </a:extLst>
          </p:cNvPr>
          <p:cNvSpPr txBox="1"/>
          <p:nvPr/>
        </p:nvSpPr>
        <p:spPr>
          <a:xfrm>
            <a:off x="461788" y="5070177"/>
            <a:ext cx="6921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DataFrame</a:t>
            </a:r>
            <a:r>
              <a:rPr lang="en-IE" sz="2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objects are integral to Julia programming, and can be used with functions in statistics, machine learning, and plotting packages.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28" y="757690"/>
            <a:ext cx="2381250" cy="2381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38" y="3685551"/>
            <a:ext cx="3768696" cy="28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463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DataFrames</a:t>
            </a:r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101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482860" y="740857"/>
            <a:ext cx="11393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Under the hood, </a:t>
            </a:r>
            <a:r>
              <a:rPr lang="en-IE" sz="24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DataFrames.jl</a:t>
            </a:r>
            <a:r>
              <a:rPr lang="en-IE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uses a lot of the functions provided by </a:t>
            </a:r>
            <a:r>
              <a:rPr lang="en-IE" sz="2400" i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Tables.jl</a:t>
            </a:r>
            <a:r>
              <a:rPr lang="en-IE" sz="2400" i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IE" sz="2400" b="1" i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b="1" i="1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When we want to import data </a:t>
            </a:r>
            <a:r>
              <a:rPr lang="en-IE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as a </a:t>
            </a:r>
            <a:r>
              <a:rPr lang="en-IE" sz="2400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DataFrame</a:t>
            </a:r>
            <a:r>
              <a:rPr lang="en-IE" sz="2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object, we need to use our old friends:</a:t>
            </a:r>
          </a:p>
          <a:p>
            <a:pPr algn="ctr"/>
            <a:r>
              <a:rPr lang="en-IE" sz="2400" b="1" i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endParaRPr lang="en-IE" sz="2400" b="1" i="1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b="1" i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CSV.jl</a:t>
            </a:r>
            <a:endParaRPr lang="en-IE" sz="2400" b="1" i="1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i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14" y="4003380"/>
            <a:ext cx="4678019" cy="26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8" y="84646"/>
            <a:ext cx="931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Create </a:t>
            </a:r>
            <a:r>
              <a:rPr lang="en-IE" sz="3200" b="1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DataFrames</a:t>
            </a:r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from imported data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559772" y="988686"/>
            <a:ext cx="11393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Example:</a:t>
            </a:r>
          </a:p>
          <a:p>
            <a:endParaRPr lang="en-IE" sz="24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b="1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4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	using </a:t>
            </a:r>
            <a:r>
              <a:rPr lang="en-IE" sz="2400" b="1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DelimitedFiles</a:t>
            </a:r>
            <a:r>
              <a:rPr lang="en-IE" sz="24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, </a:t>
            </a:r>
            <a:r>
              <a:rPr lang="en-IE" sz="2400" b="1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DataFrames</a:t>
            </a:r>
            <a:endParaRPr lang="en-IE" sz="2400" b="1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r>
              <a:rPr lang="en-IE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400" b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FileData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, _ 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= </a:t>
            </a:r>
            <a:r>
              <a:rPr lang="en-IE" sz="24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readdlm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(“MyFile.</a:t>
            </a: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txt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”, 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‘,’,header=true)</a:t>
            </a:r>
            <a:endParaRPr lang="en-IE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	Data = </a:t>
            </a:r>
            <a:r>
              <a:rPr lang="en-IE" sz="2400" b="1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DataFrame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sz="2400" b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FileData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, :auto)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559772" y="4285938"/>
            <a:ext cx="11393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Example:</a:t>
            </a:r>
          </a:p>
          <a:p>
            <a:endParaRPr lang="en-IE" sz="24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b="1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4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	using</a:t>
            </a:r>
            <a:r>
              <a:rPr lang="en-IE" sz="2400" b="1" dirty="0" smtClean="0">
                <a:solidFill>
                  <a:srgbClr val="FF0066"/>
                </a:solidFill>
                <a:latin typeface="Consolas" panose="020B0609020204030204" pitchFamily="49" charset="0"/>
              </a:rPr>
              <a:t> CSV, </a:t>
            </a:r>
            <a:r>
              <a:rPr lang="en-IE" sz="2400" b="1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DataFrames</a:t>
            </a:r>
            <a:endParaRPr lang="en-IE" sz="2400" b="1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r>
              <a:rPr lang="en-IE" sz="24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400" b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FileData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= </a:t>
            </a:r>
            <a:r>
              <a:rPr lang="en-IE" sz="24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CSV.read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("StudyData.</a:t>
            </a: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csv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", </a:t>
            </a:r>
            <a:r>
              <a:rPr lang="en-IE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DataFrame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0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8" y="84646"/>
            <a:ext cx="931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Create </a:t>
            </a:r>
            <a:r>
              <a:rPr lang="en-IE" sz="3200" b="1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DataFrames</a:t>
            </a:r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from scratch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559772" y="988686"/>
            <a:ext cx="11393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Example:</a:t>
            </a:r>
          </a:p>
          <a:p>
            <a:endParaRPr lang="en-IE" sz="2400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b="1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4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&gt;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 X = </a:t>
            </a:r>
            <a:r>
              <a:rPr lang="en-IE" sz="2400" b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DataFrame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(a = [1,2,3],</a:t>
            </a:r>
          </a:p>
          <a:p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			b = 4:6, </a:t>
            </a:r>
          </a:p>
          <a:p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			c = ‘</a:t>
            </a:r>
            <a:r>
              <a:rPr lang="en-IE" sz="2400" b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k’:‘m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’, </a:t>
            </a:r>
          </a:p>
          <a:p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  <a:r>
              <a:rPr lang="en-IE" sz="24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			d = “Hello”)</a:t>
            </a:r>
            <a:endParaRPr lang="en-IE" sz="2400" b="1" dirty="0">
              <a:solidFill>
                <a:srgbClr val="FF0066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201" y="3803771"/>
            <a:ext cx="409632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739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Useful common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98740-B6C0-4F2F-BCC5-17AB10725E38}"/>
              </a:ext>
            </a:extLst>
          </p:cNvPr>
          <p:cNvSpPr txBox="1"/>
          <p:nvPr/>
        </p:nvSpPr>
        <p:spPr>
          <a:xfrm>
            <a:off x="512465" y="1087588"/>
            <a:ext cx="6724424" cy="369331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first()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last</a:t>
            </a:r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describe()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names</a:t>
            </a:r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propertynames</a:t>
            </a:r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select</a:t>
            </a:r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sort</a:t>
            </a:r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hcat</a:t>
            </a:r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vcat</a:t>
            </a:r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unique()</a:t>
            </a:r>
          </a:p>
          <a:p>
            <a:endParaRPr lang="en-IE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groupby</a:t>
            </a:r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filter()</a:t>
            </a:r>
          </a:p>
          <a:p>
            <a:endParaRPr lang="en-IE" dirty="0" smtClean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dropmissing</a:t>
            </a:r>
            <a:r>
              <a:rPr lang="en-IE" dirty="0" smtClean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Thumbs Up GIFs - Find &amp; Share on GIPHY">
            <a:extLst>
              <a:ext uri="{FF2B5EF4-FFF2-40B4-BE49-F238E27FC236}">
                <a16:creationId xmlns:a16="http://schemas.microsoft.com/office/drawing/2014/main" id="{9C2B93C4-E321-4A39-96D5-02FD3830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559" y="1270061"/>
            <a:ext cx="5104014" cy="382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7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739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DataFrames</a:t>
            </a:r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en-IE" sz="3200" b="1" dirty="0" err="1" smtClean="0">
                <a:solidFill>
                  <a:srgbClr val="00FF00"/>
                </a:solidFill>
                <a:latin typeface="Consolas" panose="020B0609020204030204" pitchFamily="49" charset="0"/>
              </a:rPr>
              <a:t>CheatSheet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14" y="777143"/>
            <a:ext cx="7665577" cy="580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28916" y="2693411"/>
            <a:ext cx="65540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Homework Week </a:t>
            </a:r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6</a:t>
            </a:r>
            <a:r>
              <a:rPr lang="en-IE" sz="32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: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 smtClean="0">
                <a:solidFill>
                  <a:srgbClr val="00FF00"/>
                </a:solidFill>
                <a:latin typeface="Consolas" panose="020B0609020204030204" pitchFamily="49" charset="0"/>
              </a:rPr>
              <a:t>There is none!!</a:t>
            </a: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63" y="3421556"/>
            <a:ext cx="4190308" cy="28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5791</TotalTime>
  <Words>324</Words>
  <Application>Microsoft Office PowerPoint</Application>
  <PresentationFormat>Widescreen</PresentationFormat>
  <Paragraphs>82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MV Boli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167</cp:revision>
  <dcterms:created xsi:type="dcterms:W3CDTF">2022-01-24T18:53:22Z</dcterms:created>
  <dcterms:modified xsi:type="dcterms:W3CDTF">2022-04-06T13:51:03Z</dcterms:modified>
</cp:coreProperties>
</file>